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
  </p:notesMasterIdLst>
  <p:sldIdLst>
    <p:sldId id="272" r:id="rId2"/>
    <p:sldId id="273" r:id="rId3"/>
    <p:sldId id="274" r:id="rId4"/>
    <p:sldId id="275" r:id="rId5"/>
    <p:sldId id="276" r:id="rId6"/>
    <p:sldId id="277" r:id="rId7"/>
    <p:sldId id="278" r:id="rId8"/>
    <p:sldId id="279"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627" autoAdjust="0"/>
    <p:restoredTop sz="85125" autoAdjust="0"/>
  </p:normalViewPr>
  <p:slideViewPr>
    <p:cSldViewPr snapToGrid="0">
      <p:cViewPr varScale="1">
        <p:scale>
          <a:sx n="62" d="100"/>
          <a:sy n="62" d="100"/>
        </p:scale>
        <p:origin x="-828" y="-72"/>
      </p:cViewPr>
      <p:guideLst>
        <p:guide orient="horz" pos="2160"/>
        <p:guide pos="3840"/>
      </p:guideLst>
    </p:cSldViewPr>
  </p:slideViewPr>
  <p:outlineViewPr>
    <p:cViewPr>
      <p:scale>
        <a:sx n="33" d="100"/>
        <a:sy n="33" d="100"/>
      </p:scale>
      <p:origin x="0" y="-8034"/>
    </p:cViewPr>
  </p:outlin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pPr/>
              <a:t>11/14/2019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pPr/>
              <a:t>‹#›</a:t>
            </a:fld>
            <a:endParaRPr lang="en-US"/>
          </a:p>
        </p:txBody>
      </p:sp>
    </p:spTree>
    <p:extLst>
      <p:ext uri="{BB962C8B-B14F-4D97-AF65-F5344CB8AC3E}">
        <p14:creationId xmlns:p14="http://schemas.microsoft.com/office/powerpoint/2010/main" xmlns=""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0070C0"/>
              </a:solidFill>
              <a:highlight>
                <a:srgbClr val="FFFF00"/>
              </a:highlight>
            </a:endParaRPr>
          </a:p>
        </p:txBody>
      </p:sp>
      <p:sp>
        <p:nvSpPr>
          <p:cNvPr id="4" name="Slide Number Placeholder 3"/>
          <p:cNvSpPr>
            <a:spLocks noGrp="1"/>
          </p:cNvSpPr>
          <p:nvPr>
            <p:ph type="sldNum" sz="quarter" idx="10"/>
          </p:nvPr>
        </p:nvSpPr>
        <p:spPr/>
        <p:txBody>
          <a:bodyPr/>
          <a:lstStyle/>
          <a:p>
            <a:fld id="{893B0CF2-7F87-4E02-A248-870047730F99}" type="slidenum">
              <a:rPr lang="en-US" smtClean="0"/>
              <a:pPr/>
              <a:t>1</a:t>
            </a:fld>
            <a:endParaRPr lang="en-US"/>
          </a:p>
        </p:txBody>
      </p:sp>
    </p:spTree>
    <p:extLst>
      <p:ext uri="{BB962C8B-B14F-4D97-AF65-F5344CB8AC3E}">
        <p14:creationId xmlns:p14="http://schemas.microsoft.com/office/powerpoint/2010/main" xmlns="" val="149513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WATCHMAN Device is a permanent implant designed to close the left atrial appendage in the heart in an effort to reduce the risk of stroke.</a:t>
            </a:r>
          </a:p>
          <a:p>
            <a:r>
              <a:rPr lang="en-US" sz="1200" b="0" i="0" kern="1200" dirty="0">
                <a:solidFill>
                  <a:schemeClr val="tx1"/>
                </a:solidFill>
                <a:effectLst/>
                <a:latin typeface="+mn-lt"/>
                <a:ea typeface="+mn-ea"/>
                <a:cs typeface="+mn-cs"/>
              </a:rPr>
              <a:t>For people who have atrial fibrillation, or A-fib, blood clots that cause strokes are a danger. The WATCHMAN device permanently seals off the left </a:t>
            </a:r>
            <a:r>
              <a:rPr lang="en-US" sz="1200" b="0" i="0" kern="1200" dirty="0" err="1">
                <a:solidFill>
                  <a:schemeClr val="tx1"/>
                </a:solidFill>
                <a:effectLst/>
                <a:latin typeface="+mn-lt"/>
                <a:ea typeface="+mn-ea"/>
                <a:cs typeface="+mn-cs"/>
              </a:rPr>
              <a:t>atrial</a:t>
            </a:r>
            <a:r>
              <a:rPr lang="en-US" sz="1200" b="0" i="0" kern="1200" dirty="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appendage (</a:t>
            </a:r>
            <a:r>
              <a:rPr lang="en-US" dirty="0" err="1" smtClean="0"/>
              <a:t>Yeh</a:t>
            </a:r>
            <a:r>
              <a:rPr lang="en-US" dirty="0" smtClean="0"/>
              <a:t>, 2016).</a:t>
            </a:r>
            <a:r>
              <a:rPr lang="en-US" sz="1200" b="0" i="0" kern="1200" dirty="0" smtClean="0">
                <a:solidFill>
                  <a:schemeClr val="tx1"/>
                </a:solidFill>
                <a:effectLst/>
                <a:latin typeface="+mn-lt"/>
                <a:ea typeface="+mn-ea"/>
                <a:cs typeface="+mn-cs"/>
              </a:rPr>
              <a:t>WATCHMAN </a:t>
            </a:r>
            <a:r>
              <a:rPr lang="en-US" sz="1200" b="0" i="0" kern="1200" dirty="0">
                <a:solidFill>
                  <a:schemeClr val="tx1"/>
                </a:solidFill>
                <a:effectLst/>
                <a:latin typeface="+mn-lt"/>
                <a:ea typeface="+mn-ea"/>
                <a:cs typeface="+mn-cs"/>
              </a:rPr>
              <a:t>offers an alternative to the lifelong use of warfarin for people with atrial fibrillation caused by a heart valve problem (also known as non-valvular </a:t>
            </a:r>
            <a:r>
              <a:rPr lang="en-US" sz="1200" b="0" i="0" kern="1200" dirty="0" err="1">
                <a:solidFill>
                  <a:schemeClr val="tx1"/>
                </a:solidFill>
                <a:effectLst/>
                <a:latin typeface="+mn-lt"/>
                <a:ea typeface="+mn-ea"/>
                <a:cs typeface="+mn-cs"/>
              </a:rPr>
              <a:t>AFib</a:t>
            </a:r>
            <a:r>
              <a:rPr lang="en-US" sz="1200" b="0" i="0" kern="1200" dirty="0">
                <a:solidFill>
                  <a:schemeClr val="tx1"/>
                </a:solidFill>
                <a:effectLst/>
                <a:latin typeface="+mn-lt"/>
                <a:ea typeface="+mn-ea"/>
                <a:cs typeface="+mn-cs"/>
              </a:rPr>
              <a:t>). </a:t>
            </a:r>
            <a:endParaRPr lang="en-US" sz="1200" b="0"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2</a:t>
            </a:fld>
            <a:endParaRPr lang="en-US"/>
          </a:p>
        </p:txBody>
      </p:sp>
    </p:spTree>
    <p:extLst>
      <p:ext uri="{BB962C8B-B14F-4D97-AF65-F5344CB8AC3E}">
        <p14:creationId xmlns:p14="http://schemas.microsoft.com/office/powerpoint/2010/main" xmlns="" val="9291596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the recent past, more startup companies are beginning to discover the gap that has been created by the need to fulfill consumer needs that are just being realized and are tapping into the market.  There is an emerging trend where patient customers are using mobile applications to access healthcare services from private and public organizations. Institutions are also providing data on their services on their online resources such as </a:t>
            </a:r>
            <a:r>
              <a:rPr lang="en-US" sz="1200" kern="1200" dirty="0" smtClean="0">
                <a:solidFill>
                  <a:schemeClr val="tx1"/>
                </a:solidFill>
                <a:effectLst/>
                <a:latin typeface="+mn-lt"/>
                <a:ea typeface="+mn-ea"/>
                <a:cs typeface="+mn-cs"/>
              </a:rPr>
              <a:t>websites (</a:t>
            </a:r>
            <a:r>
              <a:rPr lang="en-US" dirty="0" smtClean="0"/>
              <a:t>WATCHMAN Left </a:t>
            </a:r>
            <a:r>
              <a:rPr lang="en-US" dirty="0" err="1" smtClean="0"/>
              <a:t>Atrial</a:t>
            </a:r>
            <a:r>
              <a:rPr lang="en-US" dirty="0" smtClean="0"/>
              <a:t> Appendage </a:t>
            </a:r>
            <a:r>
              <a:rPr lang="en-US" smtClean="0"/>
              <a:t>Closure Device,</a:t>
            </a:r>
            <a:r>
              <a:rPr lang="en-US" baseline="0" smtClean="0"/>
              <a:t> </a:t>
            </a:r>
            <a:r>
              <a:rPr lang="en-US" smtClean="0"/>
              <a:t>2019</a:t>
            </a:r>
            <a:r>
              <a:rPr lang="en-US" dirty="0" smtClean="0"/>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3B0CF2-7F87-4E02-A248-870047730F99}" type="slidenum">
              <a:rPr lang="en-US" smtClean="0"/>
              <a:pPr/>
              <a:t>3</a:t>
            </a:fld>
            <a:endParaRPr lang="en-US"/>
          </a:p>
        </p:txBody>
      </p:sp>
    </p:spTree>
    <p:extLst>
      <p:ext uri="{BB962C8B-B14F-4D97-AF65-F5344CB8AC3E}">
        <p14:creationId xmlns:p14="http://schemas.microsoft.com/office/powerpoint/2010/main" xmlns="" val="3630956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Watchmen device has been designed and accustomed to modern settings. Information about the device is clearly stated on their website specifying their prices and coverage which enables patients to make informed </a:t>
            </a:r>
            <a:r>
              <a:rPr lang="en-US" dirty="0" smtClean="0"/>
              <a:t>decision (</a:t>
            </a:r>
            <a:r>
              <a:rPr lang="en-US" dirty="0" err="1" smtClean="0"/>
              <a:t>Yeh</a:t>
            </a:r>
            <a:r>
              <a:rPr lang="en-US" dirty="0" smtClean="0"/>
              <a:t>, 2016). </a:t>
            </a:r>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4</a:t>
            </a:fld>
            <a:endParaRPr lang="en-US"/>
          </a:p>
        </p:txBody>
      </p:sp>
    </p:spTree>
    <p:extLst>
      <p:ext uri="{BB962C8B-B14F-4D97-AF65-F5344CB8AC3E}">
        <p14:creationId xmlns:p14="http://schemas.microsoft.com/office/powerpoint/2010/main" xmlns="" val="3955119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By representing WATCHMAN Devices, I will ensure that the products from the company remain relevant and engaging to the consumer over time by implementing several techniques. Such as customizing mobile applications to notify customers on their medication</a:t>
            </a:r>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5</a:t>
            </a:fld>
            <a:endParaRPr lang="en-US"/>
          </a:p>
        </p:txBody>
      </p:sp>
    </p:spTree>
    <p:extLst>
      <p:ext uri="{BB962C8B-B14F-4D97-AF65-F5344CB8AC3E}">
        <p14:creationId xmlns:p14="http://schemas.microsoft.com/office/powerpoint/2010/main" xmlns="" val="2694878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Technological and medicine advancement are expected to shape the healthcare system and its related sectors at large. Incorporation of new technology will improve efficiency of these devices. </a:t>
            </a:r>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6</a:t>
            </a:fld>
            <a:endParaRPr lang="en-US"/>
          </a:p>
        </p:txBody>
      </p:sp>
    </p:spTree>
    <p:extLst>
      <p:ext uri="{BB962C8B-B14F-4D97-AF65-F5344CB8AC3E}">
        <p14:creationId xmlns:p14="http://schemas.microsoft.com/office/powerpoint/2010/main" xmlns="" val="1682719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a:t>
            </a:r>
            <a:r>
              <a:rPr lang="en-US" sz="1200" kern="1200" dirty="0" smtClean="0">
                <a:solidFill>
                  <a:schemeClr val="tx1"/>
                </a:solidFill>
                <a:effectLst/>
                <a:latin typeface="+mn-lt"/>
                <a:ea typeface="+mn-ea"/>
                <a:cs typeface="+mn-cs"/>
              </a:rPr>
              <a:t>summation, </a:t>
            </a:r>
            <a:r>
              <a:rPr lang="en-US" sz="1200" kern="1200" dirty="0">
                <a:solidFill>
                  <a:schemeClr val="tx1"/>
                </a:solidFill>
                <a:effectLst/>
                <a:latin typeface="+mn-lt"/>
                <a:ea typeface="+mn-ea"/>
                <a:cs typeface="+mn-cs"/>
              </a:rPr>
              <a:t>the WATCHMAN Device was specifically designed to reduce the risk associated with the occurrence of strokes from the left atrial appendage. The device will be least affected by the changing consumer-based market since it has already incorporated price specification hence </a:t>
            </a:r>
            <a:r>
              <a:rPr lang="en-US" sz="1200" kern="1200" dirty="0" err="1" smtClean="0">
                <a:solidFill>
                  <a:schemeClr val="tx1"/>
                </a:solidFill>
                <a:effectLst/>
                <a:latin typeface="+mn-lt"/>
                <a:ea typeface="+mn-ea"/>
                <a:cs typeface="+mn-cs"/>
              </a:rPr>
              <a:t>llowing</a:t>
            </a:r>
            <a:r>
              <a:rPr lang="en-US" sz="1200" kern="120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consumers to compare prices and make appropriate </a:t>
            </a:r>
            <a:r>
              <a:rPr lang="en-US" sz="1200" kern="1200" dirty="0" smtClean="0">
                <a:solidFill>
                  <a:schemeClr val="tx1"/>
                </a:solidFill>
                <a:effectLst/>
                <a:latin typeface="+mn-lt"/>
                <a:ea typeface="+mn-ea"/>
                <a:cs typeface="+mn-cs"/>
              </a:rPr>
              <a:t>decisions( </a:t>
            </a:r>
            <a:r>
              <a:rPr lang="en-US" dirty="0" err="1" smtClean="0"/>
              <a:t>Weng</a:t>
            </a:r>
            <a:r>
              <a:rPr lang="en-US" dirty="0" smtClean="0"/>
              <a:t>, 2006).</a:t>
            </a:r>
            <a:r>
              <a:rPr lang="en-US" sz="1200" kern="1200" dirty="0" smtClean="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7</a:t>
            </a:fld>
            <a:endParaRPr lang="en-US"/>
          </a:p>
        </p:txBody>
      </p:sp>
    </p:spTree>
    <p:extLst>
      <p:ext uri="{BB962C8B-B14F-4D97-AF65-F5344CB8AC3E}">
        <p14:creationId xmlns:p14="http://schemas.microsoft.com/office/powerpoint/2010/main" xmlns="" val="7713835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21A1D30-C0A0-4124-A783-34D9F15FA0FE}" type="datetime1">
              <a:rPr lang="en-US" smtClean="0"/>
              <a:pPr/>
              <a:t>11/14/2019</a:t>
            </a:fld>
            <a:endParaRPr lang="en-US"/>
          </a:p>
        </p:txBody>
      </p:sp>
      <p:sp>
        <p:nvSpPr>
          <p:cNvPr id="19" name="Footer Placeholder 18"/>
          <p:cNvSpPr>
            <a:spLocks noGrp="1"/>
          </p:cNvSpPr>
          <p:nvPr>
            <p:ph type="ftr" sz="quarter" idx="11"/>
          </p:nvPr>
        </p:nvSpPr>
        <p:spPr/>
        <p:txBody>
          <a:bodyPr/>
          <a:lstStyle/>
          <a:p>
            <a:r>
              <a:rPr lang="en-US" dirty="0"/>
              <a:t>Add a footer</a:t>
            </a:r>
          </a:p>
        </p:txBody>
      </p:sp>
      <p:sp>
        <p:nvSpPr>
          <p:cNvPr id="27" name="Slide Number Placeholder 2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pPr/>
              <a:t>11/14/2019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481682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pPr/>
              <a:t>11/14/2019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531933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pPr/>
              <a:t>11/14/2019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090186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pPr/>
              <a:t>11/14/2019</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2501885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pPr/>
              <a:t>11/14/2019</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0718149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pPr/>
              <a:t>11/14/2019</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2528821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pPr/>
              <a:t>11/14/2019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9919267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pPr/>
              <a:t>11/14/2019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pPr/>
              <a:t>‹#›</a:t>
            </a:fld>
            <a:endParaRPr lang="en-US"/>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xmlns="" val="25196249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pPr/>
              <a:t>11/14/2019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8777770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pPr/>
              <a:t>11/14/2019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3697544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11/14/2019</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watchman.com/en-us-hcp/home.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pPr algn="ctr"/>
            <a:r>
              <a:rPr lang="en-US" sz="3600" dirty="0"/>
              <a:t>WATCHMAN DEVICE</a:t>
            </a:r>
          </a:p>
        </p:txBody>
      </p:sp>
      <p:sp>
        <p:nvSpPr>
          <p:cNvPr id="5" name="Subtitle 4"/>
          <p:cNvSpPr>
            <a:spLocks noGrp="1"/>
          </p:cNvSpPr>
          <p:nvPr>
            <p:ph type="subTitle" idx="1"/>
          </p:nvPr>
        </p:nvSpPr>
        <p:spPr/>
        <p:txBody>
          <a:bodyPr/>
          <a:lstStyle/>
          <a:p>
            <a:pPr algn="ctr"/>
            <a:r>
              <a:rPr lang="en-US" dirty="0"/>
              <a:t>Presentation</a:t>
            </a:r>
          </a:p>
          <a:p>
            <a:pPr algn="ctr"/>
            <a:r>
              <a:rPr lang="en-US" dirty="0">
                <a:solidFill>
                  <a:srgbClr val="00B0F0"/>
                </a:solidFill>
              </a:rPr>
              <a:t>Insert Student’s Name Here</a:t>
            </a:r>
          </a:p>
          <a:p>
            <a:endParaRPr lang="en-US" dirty="0"/>
          </a:p>
        </p:txBody>
      </p:sp>
    </p:spTree>
    <p:extLst>
      <p:ext uri="{BB962C8B-B14F-4D97-AF65-F5344CB8AC3E}">
        <p14:creationId xmlns:p14="http://schemas.microsoft.com/office/powerpoint/2010/main" xmlns="" val="35496286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FC6F3E-8FB5-4122-B75C-0A5614258486}"/>
              </a:ext>
            </a:extLst>
          </p:cNvPr>
          <p:cNvSpPr>
            <a:spLocks noGrp="1"/>
          </p:cNvSpPr>
          <p:nvPr>
            <p:ph type="title"/>
          </p:nvPr>
        </p:nvSpPr>
        <p:spPr>
          <a:xfrm>
            <a:off x="609600" y="270951"/>
            <a:ext cx="10972800" cy="1143000"/>
          </a:xfrm>
        </p:spPr>
        <p:txBody>
          <a:bodyPr/>
          <a:lstStyle/>
          <a:p>
            <a:pPr algn="ctr"/>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xmlns="" id="{8A0C8E7F-FED6-4567-B85A-8CB9B2E240F1}"/>
              </a:ext>
            </a:extLst>
          </p:cNvPr>
          <p:cNvSpPr>
            <a:spLocks noGrp="1"/>
          </p:cNvSpPr>
          <p:nvPr>
            <p:ph idx="1"/>
          </p:nvPr>
        </p:nvSpPr>
        <p:spPr>
          <a:xfrm>
            <a:off x="609600" y="1413951"/>
            <a:ext cx="10972800" cy="4910649"/>
          </a:xfrm>
        </p:spPr>
        <p:txBody>
          <a:bodyPr/>
          <a:lstStyle/>
          <a:p>
            <a:pPr>
              <a:lnSpc>
                <a:spcPct val="150000"/>
              </a:lnSpc>
            </a:pPr>
            <a:r>
              <a:rPr lang="en-US" dirty="0"/>
              <a:t>The Watchman is a device  implanted in the heart of people with left atrial appendage to reduce the risk of developing a stroke. </a:t>
            </a:r>
          </a:p>
          <a:p>
            <a:pPr>
              <a:lnSpc>
                <a:spcPct val="150000"/>
              </a:lnSpc>
            </a:pPr>
            <a:r>
              <a:rPr lang="en-US" dirty="0"/>
              <a:t>Patients with atrial appendage have an increased risk of stroke due to clots that form in the small chamber in the top of the heart. </a:t>
            </a:r>
          </a:p>
          <a:p>
            <a:pPr>
              <a:lnSpc>
                <a:spcPct val="150000"/>
              </a:lnSpc>
            </a:pPr>
            <a:r>
              <a:rPr lang="en-US" dirty="0"/>
              <a:t>The device offers an alternative to the life long use of warfarin</a:t>
            </a:r>
          </a:p>
          <a:p>
            <a:pPr>
              <a:lnSpc>
                <a:spcPct val="150000"/>
              </a:lnSpc>
            </a:pPr>
            <a:r>
              <a:rPr lang="en-US" dirty="0"/>
              <a:t>Watchman eliminates regular  blood tests and food and drink restricts that come with Warfarin</a:t>
            </a:r>
          </a:p>
        </p:txBody>
      </p:sp>
    </p:spTree>
    <p:extLst>
      <p:ext uri="{BB962C8B-B14F-4D97-AF65-F5344CB8AC3E}">
        <p14:creationId xmlns:p14="http://schemas.microsoft.com/office/powerpoint/2010/main" xmlns="" val="4054406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91F28C-2937-4CAD-B6CA-0CA0F753105F}"/>
              </a:ext>
            </a:extLst>
          </p:cNvPr>
          <p:cNvSpPr>
            <a:spLocks noGrp="1"/>
          </p:cNvSpPr>
          <p:nvPr>
            <p:ph type="title"/>
          </p:nvPr>
        </p:nvSpPr>
        <p:spPr>
          <a:xfrm>
            <a:off x="609600" y="271726"/>
            <a:ext cx="10972800" cy="956483"/>
          </a:xfrm>
        </p:spPr>
        <p:txBody>
          <a:bodyPr>
            <a:normAutofit/>
          </a:bodyPr>
          <a:lstStyle/>
          <a:p>
            <a:pPr algn="ctr"/>
            <a:r>
              <a:rPr lang="en-US" dirty="0">
                <a:latin typeface="Times New Roman" panose="02020603050405020304" pitchFamily="18" charset="0"/>
                <a:cs typeface="Times New Roman" panose="02020603050405020304" pitchFamily="18" charset="0"/>
              </a:rPr>
              <a:t>MARKET CHANGES</a:t>
            </a:r>
          </a:p>
        </p:txBody>
      </p:sp>
      <p:sp>
        <p:nvSpPr>
          <p:cNvPr id="3" name="Content Placeholder 2">
            <a:extLst>
              <a:ext uri="{FF2B5EF4-FFF2-40B4-BE49-F238E27FC236}">
                <a16:creationId xmlns:a16="http://schemas.microsoft.com/office/drawing/2014/main" xmlns="" id="{069B3BDD-7005-4D1B-B45D-2FF41FDEDD6D}"/>
              </a:ext>
            </a:extLst>
          </p:cNvPr>
          <p:cNvSpPr>
            <a:spLocks noGrp="1"/>
          </p:cNvSpPr>
          <p:nvPr>
            <p:ph idx="1"/>
          </p:nvPr>
        </p:nvSpPr>
        <p:spPr>
          <a:xfrm>
            <a:off x="609600" y="1228209"/>
            <a:ext cx="10972800" cy="4879823"/>
          </a:xfrm>
        </p:spPr>
        <p:txBody>
          <a:bodyPr>
            <a:normAutofit fontScale="70000" lnSpcReduction="20000"/>
          </a:bodyPr>
          <a:lstStyle/>
          <a:p>
            <a:pPr>
              <a:lnSpc>
                <a:spcPct val="200000"/>
              </a:lnSpc>
            </a:pPr>
            <a:r>
              <a:rPr lang="en-US" dirty="0"/>
              <a:t>There are market changes that have been caused by increased market changes, therefore, more companies are tapping into the market and providing consumers with alternatives (Weng, 2006).</a:t>
            </a:r>
          </a:p>
          <a:p>
            <a:pPr>
              <a:lnSpc>
                <a:spcPct val="200000"/>
              </a:lnSpc>
            </a:pPr>
            <a:r>
              <a:rPr lang="en-US" dirty="0"/>
              <a:t>The changes in customer options in healthcare include the use of the cost care transparency where healthcare institutions will be required to state the prices of their services on their websites. </a:t>
            </a:r>
          </a:p>
          <a:p>
            <a:pPr>
              <a:lnSpc>
                <a:spcPct val="200000"/>
              </a:lnSpc>
            </a:pPr>
            <a:r>
              <a:rPr lang="en-US" dirty="0"/>
              <a:t>Use of mobile phone application to access information and healthcare from private and public organizations.</a:t>
            </a:r>
          </a:p>
          <a:p>
            <a:pPr>
              <a:lnSpc>
                <a:spcPct val="200000"/>
              </a:lnSpc>
            </a:pPr>
            <a:r>
              <a:rPr lang="en-US" dirty="0"/>
              <a:t>Availability of data relating to type of healthcare service, cost and quality in online resources such as websites.</a:t>
            </a:r>
          </a:p>
        </p:txBody>
      </p:sp>
    </p:spTree>
    <p:extLst>
      <p:ext uri="{BB962C8B-B14F-4D97-AF65-F5344CB8AC3E}">
        <p14:creationId xmlns:p14="http://schemas.microsoft.com/office/powerpoint/2010/main" xmlns="" val="25921531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DCF061-1BAE-4B94-A7E6-B3211B2F4BD5}"/>
              </a:ext>
            </a:extLst>
          </p:cNvPr>
          <p:cNvSpPr>
            <a:spLocks noGrp="1"/>
          </p:cNvSpPr>
          <p:nvPr>
            <p:ph type="title"/>
          </p:nvPr>
        </p:nvSpPr>
        <p:spPr>
          <a:xfrm>
            <a:off x="609600" y="533400"/>
            <a:ext cx="11341994" cy="713747"/>
          </a:xfrm>
        </p:spPr>
        <p:txBody>
          <a:bodyPr>
            <a:normAutofit fontScale="90000"/>
          </a:bodyPr>
          <a:lstStyle/>
          <a:p>
            <a:pPr algn="ctr">
              <a:lnSpc>
                <a:spcPct val="200000"/>
              </a:lnSpc>
            </a:pPr>
            <a:r>
              <a:rPr lang="en-US" sz="3600" dirty="0">
                <a:latin typeface="Times New Roman" panose="02020603050405020304" pitchFamily="18" charset="0"/>
                <a:cs typeface="Times New Roman" panose="02020603050405020304" pitchFamily="18" charset="0"/>
              </a:rPr>
              <a:t>IMPACT ON MARKET CHANGES ON WATCHMAN DEVICE</a:t>
            </a:r>
          </a:p>
        </p:txBody>
      </p:sp>
      <p:sp>
        <p:nvSpPr>
          <p:cNvPr id="3" name="Content Placeholder 2">
            <a:extLst>
              <a:ext uri="{FF2B5EF4-FFF2-40B4-BE49-F238E27FC236}">
                <a16:creationId xmlns:a16="http://schemas.microsoft.com/office/drawing/2014/main" xmlns="" id="{350388D4-6AD8-47C7-877E-860B41E7FC8E}"/>
              </a:ext>
            </a:extLst>
          </p:cNvPr>
          <p:cNvSpPr>
            <a:spLocks noGrp="1"/>
          </p:cNvSpPr>
          <p:nvPr>
            <p:ph idx="1"/>
          </p:nvPr>
        </p:nvSpPr>
        <p:spPr>
          <a:xfrm>
            <a:off x="609600" y="1571223"/>
            <a:ext cx="10972800" cy="4753377"/>
          </a:xfrm>
        </p:spPr>
        <p:txBody>
          <a:bodyPr>
            <a:normAutofit/>
          </a:bodyPr>
          <a:lstStyle/>
          <a:p>
            <a:pPr>
              <a:lnSpc>
                <a:spcPct val="200000"/>
              </a:lnSpc>
            </a:pPr>
            <a:r>
              <a:rPr lang="en-US" dirty="0"/>
              <a:t>There are minimal impacts that are expected on Watchman device as;</a:t>
            </a:r>
          </a:p>
          <a:p>
            <a:pPr>
              <a:lnSpc>
                <a:spcPct val="200000"/>
              </a:lnSpc>
            </a:pPr>
            <a:r>
              <a:rPr lang="en-US" dirty="0"/>
              <a:t>The device has been is accustomed to modern settings</a:t>
            </a:r>
            <a:r>
              <a:rPr lang="en-US" dirty="0" smtClean="0"/>
              <a:t>.</a:t>
            </a:r>
          </a:p>
          <a:p>
            <a:pPr>
              <a:lnSpc>
                <a:spcPct val="200000"/>
              </a:lnSpc>
            </a:pPr>
            <a:r>
              <a:rPr lang="en-US" dirty="0" smtClean="0"/>
              <a:t> </a:t>
            </a:r>
            <a:r>
              <a:rPr lang="en-US" dirty="0"/>
              <a:t>Information about the device has been shared thorough its website specifying its coverage and costs therefore, enabling patient to make informed decision. </a:t>
            </a:r>
          </a:p>
        </p:txBody>
      </p:sp>
    </p:spTree>
    <p:extLst>
      <p:ext uri="{BB962C8B-B14F-4D97-AF65-F5344CB8AC3E}">
        <p14:creationId xmlns:p14="http://schemas.microsoft.com/office/powerpoint/2010/main" xmlns="" val="33478560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288C79-085F-4593-A000-839F87858676}"/>
              </a:ext>
            </a:extLst>
          </p:cNvPr>
          <p:cNvSpPr>
            <a:spLocks noGrp="1"/>
          </p:cNvSpPr>
          <p:nvPr>
            <p:ph type="title"/>
          </p:nvPr>
        </p:nvSpPr>
        <p:spPr>
          <a:xfrm>
            <a:off x="609600" y="360608"/>
            <a:ext cx="10972800" cy="148648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REALIZING RELEVANCE AND CUSTOMER ENGAGEMENT</a:t>
            </a:r>
          </a:p>
        </p:txBody>
      </p:sp>
      <p:sp>
        <p:nvSpPr>
          <p:cNvPr id="3" name="Content Placeholder 2">
            <a:extLst>
              <a:ext uri="{FF2B5EF4-FFF2-40B4-BE49-F238E27FC236}">
                <a16:creationId xmlns:a16="http://schemas.microsoft.com/office/drawing/2014/main" xmlns="" id="{E1CA10B4-76E5-4046-BE24-AA4045EF20F7}"/>
              </a:ext>
            </a:extLst>
          </p:cNvPr>
          <p:cNvSpPr>
            <a:spLocks noGrp="1"/>
          </p:cNvSpPr>
          <p:nvPr>
            <p:ph idx="1"/>
          </p:nvPr>
        </p:nvSpPr>
        <p:spPr>
          <a:xfrm>
            <a:off x="609600" y="1935479"/>
            <a:ext cx="10972800" cy="4658503"/>
          </a:xfrm>
        </p:spPr>
        <p:txBody>
          <a:bodyPr>
            <a:normAutofit fontScale="92500" lnSpcReduction="10000"/>
          </a:bodyPr>
          <a:lstStyle/>
          <a:p>
            <a:pPr marL="0" indent="0">
              <a:lnSpc>
                <a:spcPct val="150000"/>
              </a:lnSpc>
              <a:buNone/>
            </a:pPr>
            <a:r>
              <a:rPr lang="en-US" dirty="0"/>
              <a:t>To ensure relevance </a:t>
            </a:r>
          </a:p>
          <a:p>
            <a:pPr lvl="1">
              <a:lnSpc>
                <a:spcPct val="150000"/>
              </a:lnSpc>
              <a:buFont typeface="Wingdings" panose="05000000000000000000" pitchFamily="2" charset="2"/>
              <a:buChar char="v"/>
            </a:pPr>
            <a:r>
              <a:rPr lang="en-US" dirty="0"/>
              <a:t>Making mobile application compatible with other devices and ensuring that it meets customer needs. </a:t>
            </a:r>
          </a:p>
          <a:p>
            <a:pPr lvl="1">
              <a:lnSpc>
                <a:spcPct val="150000"/>
              </a:lnSpc>
              <a:buFont typeface="Wingdings" panose="05000000000000000000" pitchFamily="2" charset="2"/>
              <a:buChar char="v"/>
            </a:pPr>
            <a:r>
              <a:rPr lang="en-US" dirty="0"/>
              <a:t>Incorporating features that allows direct consultation between patients and medical expertise.</a:t>
            </a:r>
          </a:p>
          <a:p>
            <a:pPr lvl="1">
              <a:lnSpc>
                <a:spcPct val="150000"/>
              </a:lnSpc>
              <a:buFont typeface="Wingdings" panose="05000000000000000000" pitchFamily="2" charset="2"/>
              <a:buChar char="v"/>
            </a:pPr>
            <a:r>
              <a:rPr lang="en-US" dirty="0"/>
              <a:t>Providing reliable information about the device in comparison with other competing devises.</a:t>
            </a:r>
          </a:p>
          <a:p>
            <a:pPr lvl="1">
              <a:lnSpc>
                <a:spcPct val="150000"/>
              </a:lnSpc>
              <a:buFont typeface="Wingdings" panose="05000000000000000000" pitchFamily="2" charset="2"/>
              <a:buChar char="v"/>
            </a:pPr>
            <a:r>
              <a:rPr lang="en-US" dirty="0"/>
              <a:t>Customizing the applications to effectively serve patient. For instance, notifying customers once on their medication.</a:t>
            </a:r>
          </a:p>
        </p:txBody>
      </p:sp>
    </p:spTree>
    <p:extLst>
      <p:ext uri="{BB962C8B-B14F-4D97-AF65-F5344CB8AC3E}">
        <p14:creationId xmlns:p14="http://schemas.microsoft.com/office/powerpoint/2010/main" xmlns="" val="17186718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849B4B-7F0A-4637-A29E-DC7ADF0E9041}"/>
              </a:ext>
            </a:extLst>
          </p:cNvPr>
          <p:cNvSpPr>
            <a:spLocks noGrp="1"/>
          </p:cNvSpPr>
          <p:nvPr>
            <p:ph type="title"/>
          </p:nvPr>
        </p:nvSpPr>
        <p:spPr>
          <a:xfrm>
            <a:off x="609600" y="128789"/>
            <a:ext cx="10972800" cy="1983345"/>
          </a:xfrm>
        </p:spPr>
        <p:txBody>
          <a:bodyPr>
            <a:normAutofit/>
          </a:bodyPr>
          <a:lstStyle/>
          <a:p>
            <a:pPr algn="ctr"/>
            <a:r>
              <a:rPr lang="en-US" sz="4000" dirty="0">
                <a:latin typeface="Times New Roman" panose="02020603050405020304" pitchFamily="18" charset="0"/>
                <a:cs typeface="Times New Roman" panose="02020603050405020304" pitchFamily="18" charset="0"/>
              </a:rPr>
              <a:t>THE INFLUENCE OF TECHNOLIGICAL AND MEDICINE ADVANCEMENTS ON WATCHMAN DEVICE</a:t>
            </a:r>
          </a:p>
        </p:txBody>
      </p:sp>
      <p:sp>
        <p:nvSpPr>
          <p:cNvPr id="3" name="Content Placeholder 2">
            <a:extLst>
              <a:ext uri="{FF2B5EF4-FFF2-40B4-BE49-F238E27FC236}">
                <a16:creationId xmlns:a16="http://schemas.microsoft.com/office/drawing/2014/main" xmlns="" id="{64EAF476-015A-4C33-940C-75EAFD035925}"/>
              </a:ext>
            </a:extLst>
          </p:cNvPr>
          <p:cNvSpPr>
            <a:spLocks noGrp="1"/>
          </p:cNvSpPr>
          <p:nvPr>
            <p:ph idx="1"/>
          </p:nvPr>
        </p:nvSpPr>
        <p:spPr/>
        <p:txBody>
          <a:bodyPr>
            <a:normAutofit fontScale="92500"/>
          </a:bodyPr>
          <a:lstStyle/>
          <a:p>
            <a:pPr marL="0" indent="0">
              <a:lnSpc>
                <a:spcPct val="200000"/>
              </a:lnSpc>
              <a:buNone/>
            </a:pPr>
            <a:r>
              <a:rPr lang="en-US" dirty="0"/>
              <a:t>Technological advancement  have influenced delivery of healthcare for years. Further technological advancement are also expected to continue shaping the healthcare </a:t>
            </a:r>
            <a:r>
              <a:rPr lang="en-US" dirty="0" smtClean="0"/>
              <a:t>system </a:t>
            </a:r>
            <a:r>
              <a:rPr lang="en-US" dirty="0" smtClean="0"/>
              <a:t>(Yeh,2016).</a:t>
            </a:r>
            <a:endParaRPr lang="en-US" dirty="0"/>
          </a:p>
          <a:p>
            <a:pPr lvl="1">
              <a:lnSpc>
                <a:spcPct val="200000"/>
              </a:lnSpc>
              <a:buFont typeface="Wingdings" panose="05000000000000000000" pitchFamily="2" charset="2"/>
              <a:buChar char="v"/>
            </a:pPr>
            <a:r>
              <a:rPr lang="en-US" dirty="0"/>
              <a:t>Incorporating technology in the Watchman device will be essential for efficiency.</a:t>
            </a:r>
          </a:p>
          <a:p>
            <a:pPr lvl="1">
              <a:lnSpc>
                <a:spcPct val="200000"/>
              </a:lnSpc>
              <a:buFont typeface="Wingdings" panose="05000000000000000000" pitchFamily="2" charset="2"/>
              <a:buChar char="v"/>
            </a:pPr>
            <a:r>
              <a:rPr lang="en-US" dirty="0"/>
              <a:t>Incorporation of robotics in the Watchman’s device which will enhance efficiency</a:t>
            </a:r>
          </a:p>
        </p:txBody>
      </p:sp>
    </p:spTree>
    <p:extLst>
      <p:ext uri="{BB962C8B-B14F-4D97-AF65-F5344CB8AC3E}">
        <p14:creationId xmlns:p14="http://schemas.microsoft.com/office/powerpoint/2010/main" xmlns="" val="34090774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50F85A-F6D9-47E4-8F83-AF84A5985720}"/>
              </a:ext>
            </a:extLst>
          </p:cNvPr>
          <p:cNvSpPr>
            <a:spLocks noGrp="1"/>
          </p:cNvSpPr>
          <p:nvPr>
            <p:ph type="title"/>
          </p:nvPr>
        </p:nvSpPr>
        <p:spPr>
          <a:xfrm>
            <a:off x="609600" y="533400"/>
            <a:ext cx="10972800" cy="1143000"/>
          </a:xfrm>
        </p:spPr>
        <p:txBody>
          <a:bodyPr/>
          <a:lstStyle/>
          <a:p>
            <a:pPr algn="ctr"/>
            <a:r>
              <a:rPr lang="en-US"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xmlns="" id="{8F12C9A4-AED4-4260-AB57-991D4238B44B}"/>
              </a:ext>
            </a:extLst>
          </p:cNvPr>
          <p:cNvSpPr>
            <a:spLocks noGrp="1"/>
          </p:cNvSpPr>
          <p:nvPr>
            <p:ph idx="1"/>
          </p:nvPr>
        </p:nvSpPr>
        <p:spPr/>
        <p:txBody>
          <a:bodyPr>
            <a:normAutofit fontScale="92500"/>
          </a:bodyPr>
          <a:lstStyle/>
          <a:p>
            <a:pPr>
              <a:lnSpc>
                <a:spcPct val="200000"/>
              </a:lnSpc>
            </a:pPr>
            <a:r>
              <a:rPr lang="en-US" dirty="0">
                <a:latin typeface="Times New Roman" panose="02020603050405020304" pitchFamily="18" charset="0"/>
                <a:cs typeface="Times New Roman" panose="02020603050405020304" pitchFamily="18" charset="0"/>
              </a:rPr>
              <a:t>WATCHMAN Device was specifically designed to reduce the risk associated with the occurrence of strokes from the left atrial appendage and it has had a higher success rate with low peri-procedural risk even in patients with higher co-morbidities. </a:t>
            </a:r>
            <a:endParaRPr lang="en-US" dirty="0" smtClean="0">
              <a:latin typeface="Times New Roman" panose="02020603050405020304" pitchFamily="18" charset="0"/>
              <a:cs typeface="Times New Roman" panose="02020603050405020304" pitchFamily="18" charset="0"/>
            </a:endParaRPr>
          </a:p>
          <a:p>
            <a:pPr>
              <a:lnSpc>
                <a:spcPct val="200000"/>
              </a:lnSpc>
            </a:pPr>
            <a:r>
              <a:rPr lang="en-US" dirty="0" smtClean="0">
                <a:latin typeface="Times New Roman" panose="02020603050405020304" pitchFamily="18" charset="0"/>
                <a:cs typeface="Times New Roman" panose="02020603050405020304" pitchFamily="18" charset="0"/>
              </a:rPr>
              <a:t>To </a:t>
            </a:r>
            <a:r>
              <a:rPr lang="en-US" dirty="0">
                <a:latin typeface="Times New Roman" panose="02020603050405020304" pitchFamily="18" charset="0"/>
                <a:cs typeface="Times New Roman" panose="02020603050405020304" pitchFamily="18" charset="0"/>
              </a:rPr>
              <a:t>reduce peri-procedural complications it is important to make continuously improvements of implantation techniques. </a:t>
            </a:r>
          </a:p>
        </p:txBody>
      </p:sp>
    </p:spTree>
    <p:extLst>
      <p:ext uri="{BB962C8B-B14F-4D97-AF65-F5344CB8AC3E}">
        <p14:creationId xmlns:p14="http://schemas.microsoft.com/office/powerpoint/2010/main" xmlns="" val="31907410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ACEE22-C3CF-4FED-9038-A9342E06936A}"/>
              </a:ext>
            </a:extLst>
          </p:cNvPr>
          <p:cNvSpPr>
            <a:spLocks noGrp="1"/>
          </p:cNvSpPr>
          <p:nvPr>
            <p:ph type="title"/>
          </p:nvPr>
        </p:nvSpPr>
        <p:spPr>
          <a:xfrm>
            <a:off x="706582" y="440852"/>
            <a:ext cx="10972800" cy="1143000"/>
          </a:xfrm>
        </p:spPr>
        <p:txBody>
          <a:bodyPr/>
          <a:lstStyle/>
          <a:p>
            <a:pPr algn="ctr"/>
            <a:r>
              <a:rPr lang="en-US"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xmlns="" id="{50017978-70DF-4A7C-95B4-42BE003CF61A}"/>
              </a:ext>
            </a:extLst>
          </p:cNvPr>
          <p:cNvSpPr>
            <a:spLocks noGrp="1"/>
          </p:cNvSpPr>
          <p:nvPr>
            <p:ph idx="1"/>
          </p:nvPr>
        </p:nvSpPr>
        <p:spPr>
          <a:xfrm>
            <a:off x="609600" y="1810789"/>
            <a:ext cx="10972800" cy="4389120"/>
          </a:xfrm>
        </p:spPr>
        <p:txBody>
          <a:bodyPr/>
          <a:lstStyle/>
          <a:p>
            <a:pPr>
              <a:lnSpc>
                <a:spcPct val="150000"/>
              </a:lnSpc>
            </a:pPr>
            <a:r>
              <a:rPr lang="en-US" dirty="0"/>
              <a:t>WATCHMAN Left Atrial Appendage Closure Device. (2019). Retrieved from; </a:t>
            </a:r>
            <a:r>
              <a:rPr lang="en-US" u="sng" dirty="0">
                <a:hlinkClick r:id="rId2"/>
              </a:rPr>
              <a:t>https://www.watchman.com/en-us-hcp/home.html</a:t>
            </a:r>
            <a:endParaRPr lang="en-US" dirty="0"/>
          </a:p>
          <a:p>
            <a:pPr>
              <a:lnSpc>
                <a:spcPct val="150000"/>
              </a:lnSpc>
            </a:pPr>
            <a:r>
              <a:rPr lang="en-US" dirty="0"/>
              <a:t>Weng, H. C. (2006). Consumer empowerment behavior and hospital choice. Health Care Management Review, 31(3), 197-204.</a:t>
            </a:r>
          </a:p>
          <a:p>
            <a:pPr>
              <a:lnSpc>
                <a:spcPct val="150000"/>
              </a:lnSpc>
            </a:pPr>
            <a:r>
              <a:rPr lang="en-US" dirty="0"/>
              <a:t>Yeh, K. H. (2016). A secure IoT-based healthcare system with body sensor networks. IEEE Access, 4, 10288-10299.</a:t>
            </a:r>
          </a:p>
          <a:p>
            <a:pPr>
              <a:lnSpc>
                <a:spcPct val="150000"/>
              </a:lnSpc>
            </a:pPr>
            <a:endParaRPr lang="en-US" dirty="0"/>
          </a:p>
        </p:txBody>
      </p:sp>
    </p:spTree>
    <p:extLst>
      <p:ext uri="{BB962C8B-B14F-4D97-AF65-F5344CB8AC3E}">
        <p14:creationId xmlns:p14="http://schemas.microsoft.com/office/powerpoint/2010/main" xmlns="" val="16527160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xmlns=""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1027</TotalTime>
  <Words>744</Words>
  <Application>Microsoft Office PowerPoint</Application>
  <PresentationFormat>Custom</PresentationFormat>
  <Paragraphs>48</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Presentation on brainstorming</vt:lpstr>
      <vt:lpstr>WATCHMAN DEVICE</vt:lpstr>
      <vt:lpstr>INTRODUCTION</vt:lpstr>
      <vt:lpstr>MARKET CHANGES</vt:lpstr>
      <vt:lpstr>IMPACT ON MARKET CHANGES ON WATCHMAN DEVICE</vt:lpstr>
      <vt:lpstr>REALIZING RELEVANCE AND CUSTOMER ENGAGEMENT</vt:lpstr>
      <vt:lpstr>THE INFLUENCE OF TECHNOLIGICAL AND MEDICINE ADVANCEMENTS ON WATCHMAN DEVICE</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Use This Template</dc:title>
  <dc:creator>omonso</dc:creator>
  <cp:lastModifiedBy>ADM</cp:lastModifiedBy>
  <cp:revision>109</cp:revision>
  <dcterms:created xsi:type="dcterms:W3CDTF">2018-11-16T01:49:47Z</dcterms:created>
  <dcterms:modified xsi:type="dcterms:W3CDTF">2019-11-14T09:15:00Z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